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257" r:id="rId3"/>
    <p:sldId id="318" r:id="rId4"/>
    <p:sldId id="393" r:id="rId5"/>
    <p:sldId id="435" r:id="rId6"/>
    <p:sldId id="440" r:id="rId7"/>
    <p:sldId id="439" r:id="rId8"/>
    <p:sldId id="320" r:id="rId9"/>
    <p:sldId id="394" r:id="rId10"/>
    <p:sldId id="399" r:id="rId11"/>
    <p:sldId id="341" r:id="rId12"/>
    <p:sldId id="396" r:id="rId13"/>
    <p:sldId id="397" r:id="rId14"/>
    <p:sldId id="400" r:id="rId15"/>
    <p:sldId id="436" r:id="rId16"/>
    <p:sldId id="261" r:id="rId17"/>
    <p:sldId id="292" r:id="rId18"/>
    <p:sldId id="293" r:id="rId19"/>
    <p:sldId id="29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329" r:id="rId34"/>
    <p:sldId id="334" r:id="rId35"/>
    <p:sldId id="342" r:id="rId36"/>
    <p:sldId id="347" r:id="rId37"/>
    <p:sldId id="349" r:id="rId38"/>
    <p:sldId id="343" r:id="rId39"/>
    <p:sldId id="331" r:id="rId40"/>
    <p:sldId id="277" r:id="rId41"/>
    <p:sldId id="348" r:id="rId42"/>
    <p:sldId id="350" r:id="rId43"/>
    <p:sldId id="344" r:id="rId44"/>
    <p:sldId id="300" r:id="rId45"/>
    <p:sldId id="305" r:id="rId46"/>
    <p:sldId id="302" r:id="rId47"/>
    <p:sldId id="332" r:id="rId48"/>
    <p:sldId id="333" r:id="rId49"/>
    <p:sldId id="402" r:id="rId50"/>
    <p:sldId id="404" r:id="rId51"/>
    <p:sldId id="403" r:id="rId52"/>
    <p:sldId id="405" r:id="rId53"/>
    <p:sldId id="429" r:id="rId54"/>
    <p:sldId id="408" r:id="rId55"/>
    <p:sldId id="409" r:id="rId56"/>
    <p:sldId id="351" r:id="rId57"/>
    <p:sldId id="437" r:id="rId58"/>
    <p:sldId id="438" r:id="rId59"/>
    <p:sldId id="432" r:id="rId60"/>
    <p:sldId id="336" r:id="rId61"/>
    <p:sldId id="352" r:id="rId62"/>
    <p:sldId id="353" r:id="rId63"/>
    <p:sldId id="410" r:id="rId64"/>
    <p:sldId id="411" r:id="rId65"/>
    <p:sldId id="354" r:id="rId66"/>
    <p:sldId id="304" r:id="rId67"/>
    <p:sldId id="306" r:id="rId68"/>
    <p:sldId id="307" r:id="rId69"/>
    <p:sldId id="416" r:id="rId70"/>
    <p:sldId id="387" r:id="rId71"/>
    <p:sldId id="337" r:id="rId72"/>
    <p:sldId id="419" r:id="rId73"/>
    <p:sldId id="381" r:id="rId74"/>
    <p:sldId id="389" r:id="rId75"/>
    <p:sldId id="338" r:id="rId76"/>
    <p:sldId id="384" r:id="rId77"/>
    <p:sldId id="382" r:id="rId78"/>
    <p:sldId id="418" r:id="rId79"/>
    <p:sldId id="385" r:id="rId80"/>
    <p:sldId id="359" r:id="rId81"/>
    <p:sldId id="386" r:id="rId82"/>
    <p:sldId id="383" r:id="rId83"/>
    <p:sldId id="388" r:id="rId84"/>
    <p:sldId id="433" r:id="rId85"/>
    <p:sldId id="420" r:id="rId86"/>
    <p:sldId id="421" r:id="rId87"/>
    <p:sldId id="424" r:id="rId88"/>
    <p:sldId id="422" r:id="rId89"/>
    <p:sldId id="423" r:id="rId90"/>
    <p:sldId id="425" r:id="rId91"/>
    <p:sldId id="426" r:id="rId92"/>
    <p:sldId id="412" r:id="rId93"/>
    <p:sldId id="413" r:id="rId94"/>
    <p:sldId id="427" r:id="rId95"/>
    <p:sldId id="371" r:id="rId96"/>
    <p:sldId id="417" r:id="rId97"/>
    <p:sldId id="370" r:id="rId98"/>
    <p:sldId id="434" r:id="rId99"/>
    <p:sldId id="310" r:id="rId100"/>
    <p:sldId id="364" r:id="rId101"/>
    <p:sldId id="376" r:id="rId102"/>
    <p:sldId id="377" r:id="rId103"/>
    <p:sldId id="378" r:id="rId104"/>
    <p:sldId id="379" r:id="rId105"/>
    <p:sldId id="375" r:id="rId106"/>
    <p:sldId id="372" r:id="rId107"/>
    <p:sldId id="373" r:id="rId108"/>
    <p:sldId id="374" r:id="rId109"/>
    <p:sldId id="380" r:id="rId110"/>
    <p:sldId id="365" r:id="rId111"/>
    <p:sldId id="431" r:id="rId112"/>
    <p:sldId id="430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CFF"/>
    <a:srgbClr val="CC3300"/>
    <a:srgbClr val="3891A7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42" autoAdjust="0"/>
    <p:restoredTop sz="82838" autoAdjust="0"/>
  </p:normalViewPr>
  <p:slideViewPr>
    <p:cSldViewPr>
      <p:cViewPr varScale="1">
        <p:scale>
          <a:sx n="90" d="100"/>
          <a:sy n="90" d="100"/>
        </p:scale>
        <p:origin x="216" y="5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6" y="82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24992"/>
    </p:cViewPr>
  </p:sorterViewPr>
  <p:notesViewPr>
    <p:cSldViewPr>
      <p:cViewPr varScale="1">
        <p:scale>
          <a:sx n="92" d="100"/>
          <a:sy n="92" d="100"/>
        </p:scale>
        <p:origin x="-373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6BA0D-8F11-41A0-82B4-C647E2FAE447}" type="datetimeFigureOut">
              <a:rPr lang="en-CA" smtClean="0"/>
              <a:pPr/>
              <a:t>2018-10-02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D78D6-D8F9-42F4-9566-778346103BA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344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2018-10-02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890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35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82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5466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7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5030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82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55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988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951775" y="3790167"/>
            <a:ext cx="10266171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80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0" y="619277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623392" y="1556792"/>
            <a:ext cx="11137237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10" y="836712"/>
            <a:ext cx="8832981" cy="2592288"/>
          </a:xfrm>
        </p:spPr>
        <p:txBody>
          <a:bodyPr/>
          <a:lstStyle>
            <a:lvl1pPr algn="ctr">
              <a:defRPr sz="56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10800523" y="5717758"/>
            <a:ext cx="1056117" cy="7920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0502159" y="5565993"/>
            <a:ext cx="1344149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7"/>
            <a:ext cx="9288000" cy="1152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6"/>
            <a:ext cx="9288000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709118"/>
            <a:ext cx="5386917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58032"/>
            <a:ext cx="5386917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09118"/>
            <a:ext cx="5389033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58032"/>
            <a:ext cx="5389033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1371" y="252899"/>
            <a:ext cx="11425269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371" y="332657"/>
            <a:ext cx="8736971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sz="1800"/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6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-7355" y="6643688"/>
            <a:ext cx="12192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800" b="1"/>
              <a:t>© 2015 HL7 ® Int’l. Licensed</a:t>
            </a:r>
            <a:r>
              <a:rPr lang="en-US" sz="800" b="1" baseline="0"/>
              <a:t> under Creative Commons</a:t>
            </a:r>
            <a:r>
              <a:rPr lang="en-US" sz="800" b="1"/>
              <a:t>. HL7, Health Level Seven, FHIR &amp; flame logo are registered trademarks of Health Level Seven International. Reg. U.S. TM Office.</a:t>
            </a:r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684000" y="260649"/>
            <a:ext cx="2035806" cy="1252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561299" y="759223"/>
            <a:ext cx="38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>
                <a:solidFill>
                  <a:srgbClr val="CC3300"/>
                </a:solidFill>
              </a:rPr>
              <a:t>®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31370" y="332657"/>
            <a:ext cx="9288000" cy="118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://ontoserver.csiro.au/stu3-latest/ValueSet/$expand?url=http://snomed.info/sct?fhir_vs%3Disa/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8-09%20Tutorials/FHIR%20Terminology%20-%20Baltimore%20WGM%202018-10-03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10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11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://fhirtest.uhn.ca/baseDstu3/Condition?code=http://snomed.info/sct|38341003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AllergyIntolerance?code=|allergyName" TargetMode="External"/><Relationship Id="rId2" Type="http://schemas.openxmlformats.org/officeDocument/2006/relationships/hyperlink" Target="http://fhirtest.uhn.ca/baseDstu3/Observation?code=http://snomed.info/sct|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fhirtest.uhn.ca/baseDstu3/AllergyIntolerance?code=|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Kiwi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test.uhn.ca/baseDstu3/Condition?code:in=http://hl7.org/fhir/ValueSet/condition-co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hirtest.uhn.ca/baseDstu3/Condition?code:not-in=http://hl7.org/fhir/ValueSet/condition-cod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deSystem/$lookup?system=http://snomed.info/sct&amp;code=233604007" TargetMode="External"/><Relationship Id="rId2" Type="http://schemas.openxmlformats.org/officeDocument/2006/relationships/hyperlink" Target="http://its.patientsfirst.org.nz/RestService.svc/Terminz/CodeSystem/$lookup?system=http://snomed.info/sct&amp;code=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tx.fhir.org/r3/CodeSystem/$lookup?system=http://snomed.info/sct&amp;code=23360400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B=3738000&amp;codeA=235856003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its.patientsfirst.org.nz/RestService.svc/Terminz/" TargetMode="External"/><Relationship Id="rId4" Type="http://schemas.openxmlformats.org/officeDocument/2006/relationships/hyperlink" Target="http://fhirtest.uhn.ca/baseDstu3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ts.nlm.nih.gov/fhir/" TargetMode="External"/><Relationship Id="rId2" Type="http://schemas.openxmlformats.org/officeDocument/2006/relationships/hyperlink" Target="http://ontoserver.csiro.au/stu3-lat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healthintersections.com.au/FhirServer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632" y="1484784"/>
            <a:ext cx="6624736" cy="1944216"/>
          </a:xfrm>
        </p:spPr>
        <p:txBody>
          <a:bodyPr/>
          <a:lstStyle/>
          <a:p>
            <a:r>
              <a:rPr lang="en-US" sz="4800" dirty="0"/>
              <a:t>Understanding and Using Terminology in HL7 FHIR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Rob Hausam MD</a:t>
            </a:r>
          </a:p>
          <a:p>
            <a:r>
              <a:rPr lang="en-US" sz="2400" dirty="0"/>
              <a:t>HL7 Working Group Meeting </a:t>
            </a:r>
          </a:p>
          <a:p>
            <a:r>
              <a:rPr lang="en-US" sz="2400" dirty="0"/>
              <a:t>Baltimore, Maryland</a:t>
            </a:r>
          </a:p>
          <a:p>
            <a:r>
              <a:rPr lang="en-US" sz="2400"/>
              <a:t>2018-10-03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2053F-59FD-B543-9487-30A5C144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8568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291B63-ACC7-FE46-9B00-2FA75863DC78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100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17193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$compose</a:t>
            </a:r>
          </a:p>
          <a:p>
            <a:r>
              <a:rPr lang="en-US" dirty="0"/>
              <a:t>$closure</a:t>
            </a: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– </a:t>
            </a:r>
            <a:r>
              <a:rPr lang="en-US" dirty="0">
                <a:solidFill>
                  <a:srgbClr val="FF0000"/>
                </a:solidFill>
              </a:rPr>
              <a:t>removed in R4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Additional terminology resource UML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417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/>
              <a:t>Example - SNOMED CT has two common sets of implicit value sets defined: </a:t>
            </a:r>
          </a:p>
          <a:p>
            <a:pPr lvl="1"/>
            <a:r>
              <a:rPr lang="en-US"/>
              <a:t>By </a:t>
            </a:r>
            <a:r>
              <a:rPr lang="en-US" err="1"/>
              <a:t>Subsumption</a:t>
            </a:r>
            <a:endParaRPr lang="en-US"/>
          </a:p>
          <a:p>
            <a:pPr lvl="1"/>
            <a:r>
              <a:rPr lang="en-US"/>
              <a:t>By Reference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1469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90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http://ontoserver.csiro.au/stu3-latest/ValueSet/$expand?url=http%3A%2F%2Fsnomed.info%2Fsct%3Ffhir_vs%3Disa%2F233604007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58817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Given a set of property/concept pairs, return the set of concept(s) that match those properties</a:t>
            </a:r>
            <a:endParaRPr lang="en-CA"/>
          </a:p>
          <a:p>
            <a:r>
              <a:rPr lang="en-CA"/>
              <a:t>Example use:</a:t>
            </a:r>
          </a:p>
          <a:p>
            <a:pPr lvl="1"/>
            <a:r>
              <a:rPr lang="en-CA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8652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8466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5628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For every new code encountered by the client in a context</a:t>
            </a:r>
          </a:p>
          <a:p>
            <a:r>
              <a:rPr lang="en-AU"/>
              <a:t>Ask the server what relationships exist with codes already in that context</a:t>
            </a:r>
          </a:p>
          <a:p>
            <a:r>
              <a:rPr lang="en-AU"/>
              <a:t>Put them all in a ‘closure’ table</a:t>
            </a:r>
          </a:p>
          <a:p>
            <a:pPr lvl="1"/>
            <a:r>
              <a:rPr lang="en-AU"/>
              <a:t>Concept table (key : system : code : display)</a:t>
            </a:r>
          </a:p>
          <a:p>
            <a:pPr lvl="1"/>
            <a:r>
              <a:rPr lang="en-AU"/>
              <a:t>Closure table (</a:t>
            </a:r>
            <a:r>
              <a:rPr lang="en-AU" err="1"/>
              <a:t>keySource</a:t>
            </a:r>
            <a:r>
              <a:rPr lang="en-AU"/>
              <a:t>, </a:t>
            </a:r>
            <a:r>
              <a:rPr lang="en-AU" err="1"/>
              <a:t>keyDest</a:t>
            </a:r>
            <a:r>
              <a:rPr lang="en-AU"/>
              <a:t>)</a:t>
            </a:r>
          </a:p>
          <a:p>
            <a:r>
              <a:rPr lang="en-AU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8906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resource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Defines constraints on the expansion of a value set in FHIR 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ValueSet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resource)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 or exclude specified code systems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 or exclude designations, including designations for specific languages or uses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 or exclude definitions, inactive concepts, “nested” codes, “not to be rendered in user interface” codes, post-coordinated expressions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Specify display language for the expansion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Allow limited expansion for too large value sets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197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Level 2 on the Home page</a:t>
            </a:r>
          </a:p>
          <a:p>
            <a:r>
              <a:rPr lang="en-US"/>
              <a:t>The primary organizing place in the FHIR specification for terminology specifications, guidance and content</a:t>
            </a:r>
          </a:p>
          <a:p>
            <a:r>
              <a:rPr lang="en-US">
                <a:hlinkClick r:id="rId2"/>
              </a:rPr>
              <a:t>http://hl7.org/fhir/terminology-module.html</a:t>
            </a:r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9FA15-F4C2-2042-BE58-7491753E0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4297680"/>
            <a:ext cx="10121900" cy="200660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7176120" y="4617720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254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3BDC-8DED-0A4D-9194-0729A6991F53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110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B6438-057E-864B-A48E-7776C2CC3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1628800"/>
            <a:ext cx="6984776" cy="48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4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r>
              <a:rPr lang="en-AU" dirty="0"/>
              <a:t> 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91F4A-0320-B949-8218-91C06103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66673"/>
            <a:ext cx="9125118" cy="48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852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r>
              <a:rPr lang="en-US" dirty="0"/>
              <a:t>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7D44B-14A2-4041-8465-A918DE65A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0" y="1700808"/>
            <a:ext cx="1136469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6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A92F0-7D98-B346-B3AD-2EE6C23B1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332657"/>
            <a:ext cx="9476692" cy="6192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23C6A-08F8-944B-9F73-83BC84BB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8954276" y="5248137"/>
            <a:ext cx="2035806" cy="1252800"/>
          </a:xfrm>
          <a:prstGeom prst="rect">
            <a:avLst/>
          </a:prstGeom>
        </p:spPr>
      </p:pic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6CC5B066-8D01-F74B-ADB1-C56372A5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2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31F63-86F1-2048-A721-A9BA7895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005072"/>
            <a:ext cx="10033000" cy="20701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8119872" y="4864608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99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A8990-5F8C-CA49-8F8F-3F7ADCE55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70565"/>
            <a:ext cx="10125218" cy="6155259"/>
          </a:xfrm>
          <a:prstGeom prst="rect">
            <a:avLst/>
          </a:prstGeom>
        </p:spPr>
      </p:pic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E4D9F3E1-85F5-0C4B-BF1F-F43033A0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8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324659"/>
            <a:ext cx="6502516" cy="444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285910" y="2057400"/>
            <a:ext cx="4698522" cy="3603847"/>
          </a:xfrm>
        </p:spPr>
        <p:txBody>
          <a:bodyPr/>
          <a:lstStyle/>
          <a:p>
            <a:r>
              <a:rPr lang="en-AU" sz="2000"/>
              <a:t>SNOMED CT / LOINC / ICD-10</a:t>
            </a:r>
          </a:p>
          <a:p>
            <a:r>
              <a:rPr lang="en-AU" sz="2000" err="1"/>
              <a:t>RxNorm</a:t>
            </a:r>
            <a:r>
              <a:rPr lang="en-AU" sz="2000"/>
              <a:t>, NDF-RT, ICPC, ICF, CPT, CVX, NUCC HCPT, ATC, ANZSCO  (+ 100s more)</a:t>
            </a:r>
          </a:p>
          <a:p>
            <a:r>
              <a:rPr lang="en-AU" sz="2000"/>
              <a:t>HL7 V2 tables, V3 code systems</a:t>
            </a:r>
          </a:p>
          <a:p>
            <a:r>
              <a:rPr lang="en-AU" sz="2000"/>
              <a:t>A drug formulary</a:t>
            </a:r>
          </a:p>
          <a:p>
            <a:r>
              <a:rPr lang="en-AU" sz="2000"/>
              <a:t>Options for a </a:t>
            </a:r>
            <a:r>
              <a:rPr lang="en-AU" sz="2000" err="1"/>
              <a:t>config</a:t>
            </a:r>
            <a:r>
              <a:rPr lang="en-AU" sz="2000"/>
              <a:t> table in an application </a:t>
            </a:r>
          </a:p>
          <a:p>
            <a:r>
              <a:rPr lang="en-AU" sz="2000"/>
              <a:t>A list of </a:t>
            </a:r>
            <a:r>
              <a:rPr lang="en-AU" sz="2000" err="1"/>
              <a:t>enums</a:t>
            </a:r>
            <a:r>
              <a:rPr lang="en-AU" sz="2000"/>
              <a:t> in a java class</a:t>
            </a:r>
          </a:p>
          <a:p>
            <a:r>
              <a:rPr lang="en-AU" sz="2000"/>
              <a:t>Country codes (ISO 3166)</a:t>
            </a:r>
          </a:p>
          <a:p>
            <a:endParaRPr lang="en-AU" sz="2000"/>
          </a:p>
          <a:p>
            <a:endParaRPr lang="en-AU" sz="2000"/>
          </a:p>
        </p:txBody>
      </p:sp>
      <p:sp>
        <p:nvSpPr>
          <p:cNvPr id="10" name="Rounded Rectangle 9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Code System:</a:t>
            </a:r>
          </a:p>
          <a:p>
            <a:pPr algn="ctr"/>
            <a:r>
              <a:rPr lang="en-AU" sz="1600"/>
              <a:t>Defines a set of concepts with a coherent meaning</a:t>
            </a:r>
            <a:br>
              <a:rPr lang="en-AU" sz="1600"/>
            </a:br>
            <a:br>
              <a:rPr lang="en-AU" sz="1600"/>
            </a:br>
            <a:r>
              <a:rPr lang="en-AU" sz="1600"/>
              <a:t>Code</a:t>
            </a:r>
            <a:br>
              <a:rPr lang="en-AU" sz="1600"/>
            </a:br>
            <a:r>
              <a:rPr lang="en-AU" sz="1600"/>
              <a:t>Display</a:t>
            </a:r>
          </a:p>
          <a:p>
            <a:pPr algn="ctr"/>
            <a:r>
              <a:rPr lang="en-AU" sz="1600"/>
              <a:t>Definition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93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03912" y="3849664"/>
            <a:ext cx="3896190" cy="2448272"/>
          </a:xfrm>
        </p:spPr>
        <p:txBody>
          <a:bodyPr/>
          <a:lstStyle/>
          <a:p>
            <a:r>
              <a:rPr lang="en-AU" sz="2000"/>
              <a:t>“European country codes”</a:t>
            </a:r>
          </a:p>
          <a:p>
            <a:r>
              <a:rPr lang="en-AU" sz="2000"/>
              <a:t>“The LOINC codes that I use”</a:t>
            </a:r>
          </a:p>
          <a:p>
            <a:r>
              <a:rPr lang="en-AU" sz="2000"/>
              <a:t>All LOINC order codes</a:t>
            </a:r>
          </a:p>
          <a:p>
            <a:r>
              <a:rPr lang="en-AU" sz="2000"/>
              <a:t>A particular SNOMED CT hierarchy</a:t>
            </a:r>
          </a:p>
          <a:p>
            <a:r>
              <a:rPr lang="en-AU" sz="2000"/>
              <a:t>Substance codes plus “No known allergy”</a:t>
            </a:r>
          </a:p>
          <a:p>
            <a:endParaRPr lang="en-AU" sz="2000"/>
          </a:p>
          <a:p>
            <a:endParaRPr lang="en-AU" sz="2000"/>
          </a:p>
          <a:p>
            <a:endParaRPr lang="en-AU" sz="2000"/>
          </a:p>
        </p:txBody>
      </p:sp>
      <p:sp>
        <p:nvSpPr>
          <p:cNvPr id="11" name="Rounded Rectangle 10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Code System:</a:t>
            </a:r>
          </a:p>
          <a:p>
            <a:pPr algn="ctr"/>
            <a:r>
              <a:rPr lang="en-AU" sz="1600"/>
              <a:t>Defines a set of concepts with a coherent meaning</a:t>
            </a:r>
            <a:br>
              <a:rPr lang="en-AU" sz="1600"/>
            </a:br>
            <a:br>
              <a:rPr lang="en-AU" sz="1600"/>
            </a:br>
            <a:r>
              <a:rPr lang="en-AU" sz="1600"/>
              <a:t>Code</a:t>
            </a:r>
            <a:br>
              <a:rPr lang="en-AU" sz="1600"/>
            </a:br>
            <a:r>
              <a:rPr lang="en-AU" sz="1600"/>
              <a:t>Display</a:t>
            </a:r>
          </a:p>
          <a:p>
            <a:pPr algn="ctr"/>
            <a:r>
              <a:rPr lang="en-AU" sz="1600"/>
              <a:t>Definition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555940" y="2132856"/>
            <a:ext cx="1980220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Value Set:</a:t>
            </a:r>
          </a:p>
          <a:p>
            <a:pPr algn="ctr"/>
            <a:r>
              <a:rPr lang="en-AU" sz="1600"/>
              <a:t>A selection of a set of codes for use in a particular context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61340" y="2861937"/>
            <a:ext cx="994600" cy="335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673188">
            <a:off x="4630836" y="2708608"/>
            <a:ext cx="7521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Selects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9574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Why do we need both?</a:t>
            </a:r>
          </a:p>
          <a:p>
            <a:r>
              <a:rPr lang="en-AU" sz="2800" dirty="0"/>
              <a:t>These can be mixed (and misunderstood) in common usage</a:t>
            </a:r>
          </a:p>
          <a:p>
            <a:pPr lvl="1"/>
            <a:r>
              <a:rPr lang="en-AU" sz="2300" dirty="0"/>
              <a:t>Especially for a value set that is “all codes” from the code system</a:t>
            </a:r>
          </a:p>
          <a:p>
            <a:r>
              <a:rPr lang="en-CA" sz="2900" dirty="0"/>
              <a:t>A value set can contain codes from more than one code system</a:t>
            </a:r>
          </a:p>
          <a:p>
            <a:pPr lvl="1"/>
            <a:r>
              <a:rPr lang="en-CA" sz="2300" dirty="0"/>
              <a:t>But it’s </a:t>
            </a:r>
            <a:r>
              <a:rPr lang="en-CA" sz="2300" b="1" dirty="0"/>
              <a:t>usually</a:t>
            </a:r>
            <a:r>
              <a:rPr lang="en-CA" sz="2300" dirty="0"/>
              <a:t> not a great idea</a:t>
            </a:r>
            <a:endParaRPr lang="en-AU" sz="2300" dirty="0"/>
          </a:p>
          <a:p>
            <a:r>
              <a:rPr lang="en-AU" sz="2800" dirty="0"/>
              <a:t>Separate the </a:t>
            </a:r>
            <a:r>
              <a:rPr lang="en-AU" sz="2800" b="1" dirty="0"/>
              <a:t>definition</a:t>
            </a:r>
            <a:r>
              <a:rPr lang="en-AU" sz="2800" dirty="0"/>
              <a:t> of a concept (code system) and the </a:t>
            </a:r>
            <a:r>
              <a:rPr lang="en-AU" sz="2800" b="1" dirty="0"/>
              <a:t>use </a:t>
            </a:r>
            <a:r>
              <a:rPr lang="en-AU" sz="2800" dirty="0"/>
              <a:t>of a concept (value set)</a:t>
            </a:r>
          </a:p>
          <a:p>
            <a:pPr lvl="1"/>
            <a:r>
              <a:rPr lang="en-AU" sz="2400" dirty="0"/>
              <a:t>Keep this straight, or you may have trouble when you exchange data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5DBDF8-4843-2342-B404-5338E90E0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252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2400" dirty="0">
                <a:hlinkClick r:id="rId2"/>
              </a:rPr>
              <a:t>https://github.com/FHIR/documents/blob/master/presentations/2018-09%20Tutorials/FHIR%20Terminology%20-%20Baltimore%20WGM%202018-10-03.pptx</a:t>
            </a:r>
            <a:endParaRPr lang="en-US" sz="24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139" y="4221088"/>
            <a:ext cx="1226462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40000" y="5807005"/>
            <a:ext cx="4246146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Acknowledgements: Grahame Grieve, Lloyd McKenzie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57961C-FCA0-5746-BE34-3DC833089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Code System:</a:t>
            </a:r>
          </a:p>
          <a:p>
            <a:pPr algn="ctr"/>
            <a:r>
              <a:rPr lang="en-AU" sz="1600"/>
              <a:t>Defines a set of concepts with a coherent meaning</a:t>
            </a:r>
            <a:br>
              <a:rPr lang="en-AU" sz="1600"/>
            </a:br>
            <a:br>
              <a:rPr lang="en-AU" sz="1600"/>
            </a:br>
            <a:r>
              <a:rPr lang="en-AU" sz="1600"/>
              <a:t>Code</a:t>
            </a:r>
            <a:br>
              <a:rPr lang="en-AU" sz="1600"/>
            </a:br>
            <a:r>
              <a:rPr lang="en-AU" sz="1600"/>
              <a:t>Display</a:t>
            </a:r>
          </a:p>
          <a:p>
            <a:pPr algn="ctr"/>
            <a:r>
              <a:rPr lang="en-AU" sz="1600"/>
              <a:t>Definition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555940" y="2132856"/>
            <a:ext cx="1980220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Value Set:</a:t>
            </a:r>
          </a:p>
          <a:p>
            <a:pPr algn="ctr"/>
            <a:r>
              <a:rPr lang="en-AU" sz="1600"/>
              <a:t>A selection of a set of codes for use in a particular context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561340" y="2861937"/>
            <a:ext cx="994600" cy="335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20673188">
            <a:off x="4611600" y="2708608"/>
            <a:ext cx="7906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b="1"/>
              <a:t>Selects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07200" y="2611619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b="1"/>
              <a:t>Binds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BF7C5E-66DA-D641-95CA-DDA309ED11AA}"/>
              </a:ext>
            </a:extLst>
          </p:cNvPr>
          <p:cNvSpPr/>
          <p:nvPr/>
        </p:nvSpPr>
        <p:spPr>
          <a:xfrm>
            <a:off x="8530760" y="2169238"/>
            <a:ext cx="2461784" cy="13788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Element Definition: </a:t>
            </a:r>
            <a:br>
              <a:rPr lang="en-AU" sz="1600"/>
            </a:br>
            <a:r>
              <a:rPr lang="en-AU" sz="1600"/>
              <a:t>Data element and binding characteristics and value set reference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08DD9F-2CB6-E749-9EAC-1963CE68B87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536160" y="2858649"/>
            <a:ext cx="994600" cy="32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7393635" y="2512696"/>
            <a:ext cx="1292696" cy="58899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EF00B21-B361-A348-93E9-AD0602682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3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/>
              <a:t>Bindings identify the codes that are allowed to be used for a given element</a:t>
            </a:r>
          </a:p>
          <a:p>
            <a:r>
              <a:rPr lang="en-CA"/>
              <a:t>Bindings can be to a:</a:t>
            </a:r>
          </a:p>
          <a:p>
            <a:pPr lvl="1"/>
            <a:r>
              <a:rPr lang="en-CA" b="1"/>
              <a:t>Value set</a:t>
            </a:r>
          </a:p>
          <a:p>
            <a:pPr lvl="2"/>
            <a:r>
              <a:rPr lang="en-US"/>
              <a:t>By convention a binding is to a value set – not directly to a code system</a:t>
            </a:r>
            <a:endParaRPr lang="en-CA"/>
          </a:p>
          <a:p>
            <a:pPr lvl="1"/>
            <a:r>
              <a:rPr lang="en-CA" b="1"/>
              <a:t>Reference</a:t>
            </a:r>
            <a:r>
              <a:rPr lang="en-CA"/>
              <a:t> (to an “inferred” value set)</a:t>
            </a:r>
          </a:p>
          <a:p>
            <a:pPr lvl="2"/>
            <a:r>
              <a:rPr lang="en-CA"/>
              <a:t>E.g. Mime types</a:t>
            </a:r>
          </a:p>
          <a:p>
            <a:pPr lvl="1"/>
            <a:r>
              <a:rPr lang="en-CA" b="1"/>
              <a:t>Description</a:t>
            </a:r>
            <a:r>
              <a:rPr lang="en-CA"/>
              <a:t> only</a:t>
            </a:r>
          </a:p>
          <a:p>
            <a:pPr lvl="2"/>
            <a:r>
              <a:rPr lang="en-CA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93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b="1" dirty="0"/>
              <a:t>required</a:t>
            </a:r>
            <a:r>
              <a:rPr lang="en-CA" sz="2400" dirty="0"/>
              <a:t>: You must use the specified codes</a:t>
            </a:r>
          </a:p>
          <a:p>
            <a:pPr lvl="1"/>
            <a:r>
              <a:rPr lang="en-CA" sz="2000" dirty="0"/>
              <a:t>Or omit the element if no code applies for the concept</a:t>
            </a:r>
          </a:p>
          <a:p>
            <a:r>
              <a:rPr lang="en-CA" sz="2400" b="1" dirty="0"/>
              <a:t>extensible</a:t>
            </a:r>
            <a:r>
              <a:rPr lang="en-CA" sz="2400" dirty="0"/>
              <a:t>: You must use the specified codes if they apply</a:t>
            </a:r>
          </a:p>
          <a:p>
            <a:pPr lvl="1"/>
            <a:r>
              <a:rPr lang="en-CA" sz="2000" dirty="0"/>
              <a:t>Free to use other codes or text if the value set doesn’t cover the concept</a:t>
            </a:r>
          </a:p>
          <a:p>
            <a:r>
              <a:rPr lang="en-CA" sz="2400" b="1" dirty="0"/>
              <a:t>preferred</a:t>
            </a:r>
            <a:r>
              <a:rPr lang="en-CA" sz="2400" dirty="0"/>
              <a:t>: You SHOULD use the specified codes</a:t>
            </a:r>
          </a:p>
          <a:p>
            <a:pPr lvl="1"/>
            <a:r>
              <a:rPr lang="en-CA" sz="2000" dirty="0"/>
              <a:t>But if you have a good reason, you can use something else instead </a:t>
            </a:r>
            <a:r>
              <a:rPr lang="mr-IN" sz="2000" dirty="0"/>
              <a:t>–</a:t>
            </a:r>
            <a:r>
              <a:rPr lang="en-CA" sz="2000" dirty="0"/>
              <a:t> it is not required to use the specified codes in order to be conformant</a:t>
            </a:r>
          </a:p>
          <a:p>
            <a:r>
              <a:rPr lang="en-CA" sz="2400" b="1" dirty="0"/>
              <a:t>example</a:t>
            </a:r>
            <a:r>
              <a:rPr lang="en-CA" sz="2400" dirty="0"/>
              <a:t>: These codes just give an idea of what you might use</a:t>
            </a:r>
          </a:p>
          <a:p>
            <a:pPr lvl="1"/>
            <a:r>
              <a:rPr lang="en-CA" sz="2000" dirty="0"/>
              <a:t>No expectation (or recommendation) of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09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01100" y="2132856"/>
            <a:ext cx="2160240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Code System:</a:t>
            </a:r>
          </a:p>
          <a:p>
            <a:pPr algn="ctr"/>
            <a:r>
              <a:rPr lang="en-AU" sz="1600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940" y="2132856"/>
            <a:ext cx="1980220" cy="145816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Value Set:</a:t>
            </a:r>
          </a:p>
          <a:p>
            <a:pPr algn="ctr"/>
            <a:r>
              <a:rPr lang="en-AU" sz="1600"/>
              <a:t>A selection of a set of codes for use in a particular context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4561340" y="2861937"/>
            <a:ext cx="994600" cy="335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4630836" y="2708608"/>
            <a:ext cx="7521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Selects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2534912"/>
            <a:ext cx="6174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Binds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02034" y="4370038"/>
            <a:ext cx="2268252" cy="157430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Element (instance):</a:t>
            </a:r>
          </a:p>
          <a:p>
            <a:pPr algn="ctr"/>
            <a:r>
              <a:rPr lang="en-AU" sz="1600"/>
              <a:t>Coded Data Type</a:t>
            </a:r>
            <a:r>
              <a:rPr lang="en-AU" sz="1350"/>
              <a:t> </a:t>
            </a:r>
            <a:br>
              <a:rPr lang="en-AU" sz="1350"/>
            </a:br>
            <a:r>
              <a:rPr lang="en-AU" sz="1400"/>
              <a:t>code/</a:t>
            </a:r>
            <a:br>
              <a:rPr lang="en-AU" sz="1400"/>
            </a:br>
            <a:r>
              <a:rPr lang="en-AU" sz="1400"/>
              <a:t>Coding/</a:t>
            </a:r>
            <a:br>
              <a:rPr lang="en-AU" sz="1400"/>
            </a:br>
            <a:r>
              <a:rPr lang="en-AU" sz="1400" err="1"/>
              <a:t>CodeableConcept</a:t>
            </a:r>
            <a:endParaRPr lang="en-AU" sz="140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4561340" y="4705834"/>
            <a:ext cx="1840694" cy="4513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700199">
            <a:off x="5145077" y="4555792"/>
            <a:ext cx="8867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Refers to</a:t>
            </a:r>
          </a:p>
        </p:txBody>
      </p:sp>
      <p:cxnSp>
        <p:nvCxnSpPr>
          <p:cNvPr id="15" name="Straight Arrow Connector 14"/>
          <p:cNvCxnSpPr>
            <a:cxnSpLocks/>
            <a:endCxn id="17" idx="2"/>
          </p:cNvCxnSpPr>
          <p:nvPr/>
        </p:nvCxnSpPr>
        <p:spPr>
          <a:xfrm flipV="1">
            <a:off x="8670286" y="3548060"/>
            <a:ext cx="1091366" cy="16091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8253060">
            <a:off x="8556525" y="3986728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Conforms to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D0CFF8A-D42F-6047-9BDD-4C70EAD87485}"/>
              </a:ext>
            </a:extLst>
          </p:cNvPr>
          <p:cNvSpPr/>
          <p:nvPr/>
        </p:nvSpPr>
        <p:spPr>
          <a:xfrm>
            <a:off x="8530760" y="2169238"/>
            <a:ext cx="2461784" cy="13788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/>
              <a:t>Element Definition: </a:t>
            </a:r>
            <a:br>
              <a:rPr lang="en-AU" sz="1600"/>
            </a:br>
            <a:r>
              <a:rPr lang="en-AU" sz="1600"/>
              <a:t>Data element and binding characteristics and value set reference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92701B-5E5E-9D4C-9D93-1E2E7881E0A7}"/>
              </a:ext>
            </a:extLst>
          </p:cNvPr>
          <p:cNvCxnSpPr>
            <a:cxnSpLocks/>
          </p:cNvCxnSpPr>
          <p:nvPr/>
        </p:nvCxnSpPr>
        <p:spPr>
          <a:xfrm flipH="1">
            <a:off x="7536160" y="2858649"/>
            <a:ext cx="994600" cy="32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693155" y="5407912"/>
            <a:ext cx="478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</a:t>
            </a:r>
            <a:r>
              <a:rPr lang="en-US" b="1" dirty="0"/>
              <a:t>not</a:t>
            </a:r>
            <a:r>
              <a:rPr lang="en-US" dirty="0"/>
              <a:t> a reference from an instance of coded data directly to a value set (except by the </a:t>
            </a:r>
            <a:r>
              <a:rPr lang="en-GB" dirty="0" err="1"/>
              <a:t>valueset</a:t>
            </a:r>
            <a:r>
              <a:rPr lang="en-GB" dirty="0"/>
              <a:t>-reference</a:t>
            </a:r>
            <a:r>
              <a:rPr lang="en-US" dirty="0"/>
              <a:t> extension)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B2E86B5-FCB7-1843-A5A1-8F1A543C5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790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binding</a:t>
            </a:r>
            <a:r>
              <a:rPr lang="en-US"/>
              <a:t> specifies a </a:t>
            </a:r>
            <a:r>
              <a:rPr lang="en-US" b="1"/>
              <a:t>value set</a:t>
            </a:r>
          </a:p>
          <a:p>
            <a:pPr lvl="1"/>
            <a:r>
              <a:rPr lang="en-US" err="1"/>
              <a:t>Observation.code</a:t>
            </a:r>
            <a:r>
              <a:rPr lang="en-US"/>
              <a:t> is bound to:</a:t>
            </a:r>
          </a:p>
          <a:p>
            <a:pPr lvl="2"/>
            <a:r>
              <a:rPr lang="en-GB" err="1"/>
              <a:t>valueSetReference</a:t>
            </a:r>
            <a:r>
              <a:rPr lang="en-GB"/>
              <a:t> </a:t>
            </a:r>
            <a:r>
              <a:rPr lang="en-US"/>
              <a:t>= </a:t>
            </a:r>
            <a:r>
              <a:rPr lang="en-GB"/>
              <a:t>http://hl7.org/</a:t>
            </a:r>
            <a:r>
              <a:rPr lang="en-GB" err="1"/>
              <a:t>fhir</a:t>
            </a:r>
            <a:r>
              <a:rPr lang="en-GB"/>
              <a:t>/</a:t>
            </a:r>
            <a:r>
              <a:rPr lang="en-GB" err="1"/>
              <a:t>ValueSet</a:t>
            </a:r>
            <a:r>
              <a:rPr lang="en-GB"/>
              <a:t>/observation-codes</a:t>
            </a:r>
            <a:endParaRPr lang="en-US"/>
          </a:p>
          <a:p>
            <a:pPr lvl="3"/>
            <a:r>
              <a:rPr lang="en-US"/>
              <a:t>Definition of ‘</a:t>
            </a:r>
            <a:r>
              <a:rPr lang="en-GB"/>
              <a:t>observation-codes</a:t>
            </a:r>
            <a:r>
              <a:rPr lang="en-US"/>
              <a:t>’ = “</a:t>
            </a:r>
            <a:r>
              <a:rPr lang="en-GB"/>
              <a:t>This value set includes all LOINC codes”</a:t>
            </a:r>
            <a:endParaRPr lang="en-US"/>
          </a:p>
          <a:p>
            <a:r>
              <a:rPr lang="en-US"/>
              <a:t>A data </a:t>
            </a:r>
            <a:r>
              <a:rPr lang="en-US" b="1"/>
              <a:t>element</a:t>
            </a:r>
            <a:r>
              <a:rPr lang="en-US"/>
              <a:t> instance specifies a </a:t>
            </a:r>
            <a:r>
              <a:rPr lang="en-US" b="1"/>
              <a:t>code system</a:t>
            </a:r>
          </a:p>
          <a:p>
            <a:pPr lvl="2"/>
            <a:r>
              <a:rPr lang="en-US" err="1"/>
              <a:t>Observation.code.coding.system</a:t>
            </a:r>
            <a:r>
              <a:rPr lang="en-US"/>
              <a:t> = </a:t>
            </a:r>
            <a:r>
              <a:rPr lang="en-GB"/>
              <a:t>http://</a:t>
            </a:r>
            <a:r>
              <a:rPr lang="en-GB" err="1"/>
              <a:t>loinc.org</a:t>
            </a:r>
            <a:r>
              <a:rPr lang="en-US"/>
              <a:t> </a:t>
            </a:r>
          </a:p>
          <a:p>
            <a:pPr lvl="2"/>
            <a:r>
              <a:rPr lang="en-US" err="1"/>
              <a:t>Observation.code.coding.code</a:t>
            </a:r>
            <a:r>
              <a:rPr lang="en-US"/>
              <a:t> = </a:t>
            </a:r>
            <a:r>
              <a:rPr lang="en-GB"/>
              <a:t>15074-8</a:t>
            </a:r>
          </a:p>
          <a:p>
            <a:pPr lvl="2"/>
            <a:r>
              <a:rPr lang="en-US" err="1"/>
              <a:t>Observation.code.coding.display</a:t>
            </a:r>
            <a:r>
              <a:rPr lang="en-US"/>
              <a:t> = </a:t>
            </a:r>
            <a:r>
              <a:rPr lang="en-GB"/>
              <a:t>Glucose [Moles/volume] in Blood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90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6FCB49-4120-3F42-8D12-A52975358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9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URL vs. 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In v2, you could identify code systems (and identifier systems) in a variety of ways</a:t>
            </a:r>
          </a:p>
          <a:p>
            <a:pPr lvl="1"/>
            <a:r>
              <a:rPr lang="en-CA"/>
              <a:t>typically a local string</a:t>
            </a:r>
          </a:p>
          <a:p>
            <a:r>
              <a:rPr lang="en-CA"/>
              <a:t>In v3 you had to use OIDs</a:t>
            </a:r>
          </a:p>
          <a:p>
            <a:pPr lvl="1"/>
            <a:r>
              <a:rPr lang="en-CA"/>
              <a:t>E.g. 2.14.1237.937.25.58</a:t>
            </a:r>
          </a:p>
          <a:p>
            <a:r>
              <a:rPr lang="en-CA"/>
              <a:t>In FHIR, we use </a:t>
            </a:r>
            <a:r>
              <a:rPr lang="en-CA" b="1"/>
              <a:t>URLs</a:t>
            </a:r>
          </a:p>
          <a:p>
            <a:pPr lvl="1"/>
            <a:r>
              <a:rPr lang="en-CA"/>
              <a:t>E.g. </a:t>
            </a:r>
            <a:r>
              <a:rPr lang="en-CA">
                <a:hlinkClick r:id="rId2"/>
              </a:rPr>
              <a:t>http://myhospital.org/codes/labresults</a:t>
            </a:r>
            <a:endParaRPr lang="en-CA"/>
          </a:p>
          <a:p>
            <a:pPr lvl="1"/>
            <a:r>
              <a:rPr lang="en-CA"/>
              <a:t>Can also use urn:oid:2.14.1237.937.25.58</a:t>
            </a:r>
          </a:p>
          <a:p>
            <a:pPr lvl="2"/>
            <a:r>
              <a:rPr lang="en-CA"/>
              <a:t>If you really want to </a:t>
            </a:r>
            <a:r>
              <a:rPr lang="en-CA">
                <a:sym typeface="Wingdings"/>
              </a:rPr>
              <a:t>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6744072" y="3356992"/>
            <a:ext cx="3240360" cy="16561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2463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Just a code</a:t>
            </a:r>
          </a:p>
          <a:p>
            <a:pPr lvl="1"/>
            <a:r>
              <a:rPr lang="en-CA"/>
              <a:t>Code system is fixed</a:t>
            </a:r>
          </a:p>
          <a:p>
            <a:pPr lvl="1"/>
            <a:r>
              <a:rPr lang="en-CA"/>
              <a:t>Value set is fixed (required</a:t>
            </a:r>
            <a:br>
              <a:rPr lang="en-CA"/>
            </a:br>
            <a:r>
              <a:rPr lang="en-CA"/>
              <a:t>binding)</a:t>
            </a:r>
          </a:p>
          <a:p>
            <a:pPr lvl="1"/>
            <a:r>
              <a:rPr lang="en-CA"/>
              <a:t>Display name is known</a:t>
            </a:r>
          </a:p>
          <a:p>
            <a:r>
              <a:rPr lang="en-CA"/>
              <a:t>Used for “structural” elements</a:t>
            </a:r>
          </a:p>
          <a:p>
            <a:pPr lvl="1"/>
            <a:r>
              <a:rPr lang="en-CA"/>
              <a:t>Essential to fundamental interoperability</a:t>
            </a:r>
          </a:p>
          <a:p>
            <a:pPr lvl="1"/>
            <a:r>
              <a:rPr lang="en-CA"/>
              <a:t>Reasonable to standardize at international level</a:t>
            </a:r>
          </a:p>
          <a:p>
            <a:pPr lvl="1"/>
            <a:r>
              <a:rPr lang="en-CA"/>
              <a:t>E.g. ‘status’, ‘</a:t>
            </a:r>
            <a:r>
              <a:rPr lang="en-CA" err="1"/>
              <a:t>Bundle.type</a:t>
            </a:r>
            <a:r>
              <a:rPr lang="en-CA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708498"/>
            <a:ext cx="3454170" cy="236857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752184" y="3467100"/>
            <a:ext cx="576064" cy="5760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11176000" cy="4624536"/>
          </a:xfrm>
        </p:spPr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3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5631160" cy="4480520"/>
          </a:xfrm>
        </p:spPr>
        <p:txBody>
          <a:bodyPr/>
          <a:lstStyle/>
          <a:p>
            <a:r>
              <a:rPr lang="en-CA"/>
              <a:t>code + system</a:t>
            </a:r>
          </a:p>
          <a:p>
            <a:r>
              <a:rPr lang="en-CA"/>
              <a:t>Not often used directly</a:t>
            </a:r>
          </a:p>
          <a:p>
            <a:pPr lvl="1"/>
            <a:r>
              <a:rPr lang="en-CA"/>
              <a:t>Example: </a:t>
            </a:r>
            <a:r>
              <a:rPr lang="en-CA">
                <a:hlinkClick r:id="rId2"/>
              </a:rPr>
              <a:t>Consent.purpose</a:t>
            </a:r>
            <a:endParaRPr lang="en-CA"/>
          </a:p>
          <a:p>
            <a:pPr lvl="1"/>
            <a:r>
              <a:rPr lang="en-CA"/>
              <a:t>In most cases, if you need one Coding, you probably also need translations and/or original text </a:t>
            </a:r>
            <a:r>
              <a:rPr lang="en-CA">
                <a:sym typeface="Wingdings"/>
              </a:rPr>
              <a:t></a:t>
            </a:r>
            <a:r>
              <a:rPr lang="en-CA" err="1"/>
              <a:t>CodeableConcept</a:t>
            </a:r>
            <a:endParaRPr lang="en-CA"/>
          </a:p>
          <a:p>
            <a:r>
              <a:rPr lang="en-CA"/>
              <a:t>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5" y="2060848"/>
            <a:ext cx="2951294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dirty="0"/>
              <a:t>Name:</a:t>
            </a:r>
            <a:r>
              <a:rPr lang="en-US" sz="3000" dirty="0"/>
              <a:t> Rob Hausam MD</a:t>
            </a:r>
          </a:p>
          <a:p>
            <a:r>
              <a:rPr lang="en-US" sz="3000" b="1" dirty="0"/>
              <a:t>Company:</a:t>
            </a:r>
            <a:r>
              <a:rPr lang="en-US" sz="3000" dirty="0"/>
              <a:t> Hausam Consulting LLC</a:t>
            </a:r>
          </a:p>
          <a:p>
            <a:r>
              <a:rPr lang="en-US" sz="300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/>
              <a:t>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6433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Version, display and </a:t>
            </a:r>
            <a:r>
              <a:rPr lang="en-US" err="1"/>
              <a:t>userSelected</a:t>
            </a:r>
            <a:r>
              <a:rPr lang="en-US"/>
              <a:t> provide additional optional information</a:t>
            </a:r>
          </a:p>
          <a:p>
            <a:r>
              <a:rPr lang="en-US"/>
              <a:t>System is present with no code</a:t>
            </a:r>
          </a:p>
          <a:p>
            <a:pPr lvl="1"/>
            <a:r>
              <a:rPr lang="en-US"/>
              <a:t>Means there is no suitable code in the system which can be used to represent the concept</a:t>
            </a:r>
          </a:p>
          <a:p>
            <a:r>
              <a:rPr lang="en-US"/>
              <a:t>Only the code is known (and not the system)</a:t>
            </a:r>
          </a:p>
          <a:p>
            <a:pPr lvl="1"/>
            <a:r>
              <a:rPr lang="en-US"/>
              <a:t>Rare, and best avoided </a:t>
            </a:r>
          </a:p>
          <a:p>
            <a:pPr lvl="1"/>
            <a:r>
              <a:rPr lang="en-US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874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CodeableConcept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Potentially multiple ‘Coding’ elements, all are “equal”</a:t>
            </a:r>
          </a:p>
          <a:p>
            <a:pPr lvl="1"/>
            <a:r>
              <a:rPr lang="en-CA"/>
              <a:t>One can be “user selected”</a:t>
            </a:r>
          </a:p>
          <a:p>
            <a:pPr lvl="2"/>
            <a:r>
              <a:rPr lang="en-CA" err="1"/>
              <a:t>Coding.userSelected</a:t>
            </a:r>
            <a:r>
              <a:rPr lang="en-CA"/>
              <a:t> (</a:t>
            </a:r>
            <a:r>
              <a:rPr lang="en-CA" err="1"/>
              <a:t>boolean</a:t>
            </a:r>
            <a:r>
              <a:rPr lang="en-CA"/>
              <a:t>)</a:t>
            </a:r>
          </a:p>
          <a:p>
            <a:r>
              <a:rPr lang="en-CA"/>
              <a:t>To maximize interoperability, </a:t>
            </a:r>
            <a:br>
              <a:rPr lang="en-CA"/>
            </a:br>
            <a:r>
              <a:rPr lang="en-CA"/>
              <a:t>send all of the </a:t>
            </a:r>
            <a:r>
              <a:rPr lang="en-CA" err="1"/>
              <a:t>Codings</a:t>
            </a:r>
            <a:r>
              <a:rPr lang="en-CA"/>
              <a:t> that you know</a:t>
            </a:r>
          </a:p>
          <a:p>
            <a:r>
              <a:rPr lang="en-CA"/>
              <a:t>Text: Representation of the concept as entered or chosen by the user</a:t>
            </a:r>
          </a:p>
          <a:p>
            <a:pPr lvl="1"/>
            <a:r>
              <a:rPr lang="en-CA" sz="2300"/>
              <a:t>Text and </a:t>
            </a:r>
            <a:r>
              <a:rPr lang="en-CA" sz="2300" err="1"/>
              <a:t>Coding.display</a:t>
            </a:r>
            <a:r>
              <a:rPr lang="en-CA" sz="2300"/>
              <a:t> are fallbacks for systems that don’t recognize your code, so it is good practice to include them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4232" y="2502768"/>
            <a:ext cx="27051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2337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176000" cy="4624536"/>
          </a:xfrm>
        </p:spPr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37600" y="6304236"/>
            <a:ext cx="960107" cy="219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065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Codes vs. Identifiers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/>
              <a:t>code</a:t>
            </a:r>
          </a:p>
          <a:p>
            <a:r>
              <a:rPr lang="en-CA"/>
              <a:t>system</a:t>
            </a:r>
          </a:p>
          <a:p>
            <a:r>
              <a:rPr lang="en-CA"/>
              <a:t>display (for code), version, primary, </a:t>
            </a:r>
            <a:r>
              <a:rPr lang="en-CA" err="1"/>
              <a:t>valueSet</a:t>
            </a:r>
            <a:endParaRPr lang="en-CA"/>
          </a:p>
          <a:p>
            <a:r>
              <a:rPr lang="en-CA"/>
              <a:t>Represents a meaning/concept</a:t>
            </a:r>
          </a:p>
          <a:p>
            <a:pPr lvl="1"/>
            <a:r>
              <a:rPr lang="en-CA"/>
              <a:t>Can cover real things such as countries, states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/>
              <a:t>Identifier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/>
              <a:t>value</a:t>
            </a:r>
          </a:p>
          <a:p>
            <a:r>
              <a:rPr lang="en-CA"/>
              <a:t>system</a:t>
            </a:r>
          </a:p>
          <a:p>
            <a:r>
              <a:rPr lang="en-CA"/>
              <a:t>label (for system), use, period, assigner</a:t>
            </a:r>
          </a:p>
          <a:p>
            <a:r>
              <a:rPr lang="en-CA"/>
              <a:t>Represents an “identity”, but can also identify a “kind”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3760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z="1000" smtClean="0">
                <a:solidFill>
                  <a:schemeClr val="accent2"/>
                </a:solidFill>
              </a:rPr>
              <a:pPr/>
              <a:t>33</a:t>
            </a:fld>
            <a:endParaRPr lang="en-CA" sz="1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30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Take Home Points:</a:t>
            </a:r>
            <a:br>
              <a:rPr lang="en-CA" dirty="0"/>
            </a:br>
            <a:r>
              <a:rPr lang="en-CA" b="1" dirty="0"/>
              <a:t>Code System</a:t>
            </a:r>
            <a:r>
              <a:rPr lang="en-CA" dirty="0"/>
              <a:t> vs. </a:t>
            </a:r>
            <a:r>
              <a:rPr lang="en-CA" b="1" dirty="0"/>
              <a:t>Value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28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C5720-08F5-F241-A959-BC2D74839FA4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064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2823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070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A2188-61B7-5644-ADED-CACD399B7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07" y="266973"/>
            <a:ext cx="8492831" cy="6192689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1763348" y="4980103"/>
            <a:ext cx="368315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cxnSpLocks/>
          </p:cNvCxnSpPr>
          <p:nvPr/>
        </p:nvCxnSpPr>
        <p:spPr bwMode="auto">
          <a:xfrm flipV="1">
            <a:off x="5446499" y="3313641"/>
            <a:ext cx="0" cy="166646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V="1">
            <a:off x="5446499" y="3282898"/>
            <a:ext cx="3521437" cy="1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 flipH="1" flipV="1">
            <a:off x="8967936" y="1909288"/>
            <a:ext cx="8384" cy="13837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cxnSpLocks/>
          </p:cNvCxnSpPr>
          <p:nvPr/>
        </p:nvCxnSpPr>
        <p:spPr bwMode="auto">
          <a:xfrm flipH="1">
            <a:off x="5446499" y="1897842"/>
            <a:ext cx="3529821" cy="114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>
            <a:cxnSpLocks/>
          </p:cNvCxnSpPr>
          <p:nvPr/>
        </p:nvCxnSpPr>
        <p:spPr bwMode="auto">
          <a:xfrm flipV="1">
            <a:off x="5446499" y="476672"/>
            <a:ext cx="0" cy="13944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cxnSpLocks/>
          </p:cNvCxnSpPr>
          <p:nvPr/>
        </p:nvCxnSpPr>
        <p:spPr bwMode="auto">
          <a:xfrm flipH="1">
            <a:off x="1763350" y="476672"/>
            <a:ext cx="368314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cxnSpLocks/>
          </p:cNvCxnSpPr>
          <p:nvPr/>
        </p:nvCxnSpPr>
        <p:spPr bwMode="auto">
          <a:xfrm>
            <a:off x="1763349" y="476672"/>
            <a:ext cx="0" cy="45034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7029769" y="4661428"/>
            <a:ext cx="2952328" cy="5232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Previously was part of the </a:t>
            </a:r>
            <a:r>
              <a:rPr lang="en-US" sz="1400" err="1">
                <a:solidFill>
                  <a:srgbClr val="FF0000"/>
                </a:solidFill>
              </a:rPr>
              <a:t>ValueSet</a:t>
            </a:r>
            <a:r>
              <a:rPr lang="en-US" sz="1400">
                <a:solidFill>
                  <a:srgbClr val="FF0000"/>
                </a:solidFill>
              </a:rPr>
              <a:t> resource prior to STU3</a:t>
            </a:r>
          </a:p>
        </p:txBody>
      </p:sp>
      <p:cxnSp>
        <p:nvCxnSpPr>
          <p:cNvPr id="50" name="Straight Connector 49"/>
          <p:cNvCxnSpPr>
            <a:cxnSpLocks/>
            <a:endCxn id="48" idx="1"/>
          </p:cNvCxnSpPr>
          <p:nvPr/>
        </p:nvCxnSpPr>
        <p:spPr bwMode="auto">
          <a:xfrm>
            <a:off x="5444164" y="3932870"/>
            <a:ext cx="1585605" cy="9901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688361" y="5175847"/>
            <a:ext cx="3355173" cy="116955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Added ‘supplements’ in R4 draft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932688" y="4498848"/>
            <a:ext cx="1043183" cy="685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366544" y="2990797"/>
            <a:ext cx="1125338" cy="138499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 ballot #1 (3.3.0)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April 2018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>
            <a:off x="1491882" y="3645025"/>
            <a:ext cx="483990" cy="3827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491882" y="3683295"/>
            <a:ext cx="457199" cy="7792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947" y="286480"/>
            <a:ext cx="3432382" cy="1152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84F5DB3-CDD0-7C4A-BE82-4B788AD4CB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8976320" y="5272317"/>
            <a:ext cx="2035806" cy="1252800"/>
          </a:xfrm>
          <a:prstGeom prst="rect">
            <a:avLst/>
          </a:prstGeom>
        </p:spPr>
      </p:pic>
      <p:pic>
        <p:nvPicPr>
          <p:cNvPr id="37" name="Picture 14" descr="HL7 International Logo">
            <a:extLst>
              <a:ext uri="{FF2B5EF4-FFF2-40B4-BE49-F238E27FC236}">
                <a16:creationId xmlns:a16="http://schemas.microsoft.com/office/drawing/2014/main" id="{1DD614C1-59CC-4B41-A492-EF015A1E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479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3736"/>
            <a:ext cx="41939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Background</a:t>
            </a:r>
          </a:p>
          <a:p>
            <a:pPr lvl="1"/>
            <a:r>
              <a:rPr lang="en-CA"/>
              <a:t>Technical (e.g. developer, architect)</a:t>
            </a:r>
          </a:p>
          <a:p>
            <a:pPr lvl="1"/>
            <a:r>
              <a:rPr lang="en-CA"/>
              <a:t>Clinical (e.g. physician, nurse, pharmacist)</a:t>
            </a:r>
          </a:p>
          <a:p>
            <a:pPr lvl="1"/>
            <a:r>
              <a:rPr lang="en-CA"/>
              <a:t>Non-technical (e.g. manager, CEO)</a:t>
            </a:r>
          </a:p>
          <a:p>
            <a:r>
              <a:rPr lang="en-US"/>
              <a:t>Familiar With Terminologies?</a:t>
            </a:r>
          </a:p>
          <a:p>
            <a:pPr lvl="1"/>
            <a:r>
              <a:rPr lang="en-US"/>
              <a:t>SNOMED CT, LOINC, ICD, etc.</a:t>
            </a:r>
          </a:p>
          <a:p>
            <a:r>
              <a:rPr lang="en-US"/>
              <a:t>Familiar with FHIR?</a:t>
            </a:r>
          </a:p>
          <a:p>
            <a:r>
              <a:rPr lang="en-US"/>
              <a:t>Familiar with Other Information Model Standards?</a:t>
            </a:r>
          </a:p>
          <a:p>
            <a:pPr lvl="1"/>
            <a:r>
              <a:rPr lang="en-US"/>
              <a:t>V2, V3, CDA, </a:t>
            </a:r>
            <a:r>
              <a:rPr lang="en-US" err="1"/>
              <a:t>OpenEHR</a:t>
            </a:r>
            <a:r>
              <a:rPr lang="en-US"/>
              <a:t>, etc.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173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B43343-8C13-9A43-AE82-C4B9645FE88E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ValueSet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sets use </a:t>
            </a:r>
            <a:r>
              <a:rPr lang="en-US" err="1"/>
              <a:t>CodeSystem</a:t>
            </a:r>
            <a:r>
              <a:rPr lang="en-US"/>
              <a:t> resources by referring to them via their canonical URLs</a:t>
            </a:r>
          </a:p>
          <a:p>
            <a:r>
              <a:rPr lang="en-US"/>
              <a:t>Value sets are used in </a:t>
            </a:r>
            <a:r>
              <a:rPr lang="en-US" err="1"/>
              <a:t>ElementDefinition</a:t>
            </a:r>
            <a:r>
              <a:rPr lang="en-US"/>
              <a:t> and Questionnaire resources to specify the allowable contents for coded elements</a:t>
            </a:r>
          </a:p>
          <a:p>
            <a:r>
              <a:rPr lang="en-US"/>
              <a:t>Modeled on OMG CTS 2 functionality</a:t>
            </a:r>
            <a:r>
              <a:rPr lang="en-US" sz="2600"/>
              <a:t> (subset)</a:t>
            </a:r>
          </a:p>
          <a:p>
            <a:pPr lvl="1"/>
            <a:r>
              <a:rPr lang="en-US" err="1"/>
              <a:t>ValueSet</a:t>
            </a:r>
            <a:r>
              <a:rPr lang="en-US"/>
              <a:t> resources could be converted to CTS2 value sets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405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ValueSet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Aligned with Value Set Definition (VSD) spec</a:t>
            </a:r>
          </a:p>
          <a:p>
            <a:pPr lvl="1"/>
            <a:r>
              <a:rPr lang="en-US"/>
              <a:t>Not all VSD elements are in the base resource</a:t>
            </a:r>
          </a:p>
          <a:p>
            <a:pPr lvl="1"/>
            <a:r>
              <a:rPr lang="en-US"/>
              <a:t>Some are defined as part of </a:t>
            </a:r>
            <a:r>
              <a:rPr lang="en-US" err="1"/>
              <a:t>ValueSet</a:t>
            </a:r>
            <a:r>
              <a:rPr lang="en-US"/>
              <a:t> extensions</a:t>
            </a:r>
          </a:p>
          <a:p>
            <a:r>
              <a:rPr lang="en-US"/>
              <a:t>The ‘compose’ element represents the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01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B54D57D-DC05-A840-AEDC-CAE9F368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05" y="260648"/>
            <a:ext cx="6527682" cy="62646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544346" y="5342737"/>
            <a:ext cx="1879247" cy="9541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 ballot #1 (3.3.0)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April 2018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23594" y="4941168"/>
            <a:ext cx="864094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021" y="404664"/>
            <a:ext cx="2719629" cy="1152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AA3074-604E-6647-9DE5-EE90BE19F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052840" y="5225192"/>
            <a:ext cx="2035806" cy="1252800"/>
          </a:xfrm>
          <a:prstGeom prst="rect">
            <a:avLst/>
          </a:prstGeom>
        </p:spPr>
      </p:pic>
      <p:pic>
        <p:nvPicPr>
          <p:cNvPr id="23" name="Picture 14" descr="HL7 International Logo">
            <a:extLst>
              <a:ext uri="{FF2B5EF4-FFF2-40B4-BE49-F238E27FC236}">
                <a16:creationId xmlns:a16="http://schemas.microsoft.com/office/drawing/2014/main" id="{589A293E-B1D8-C74F-BCAD-B66B602F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71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Meta data</a:t>
            </a:r>
          </a:p>
          <a:p>
            <a:pPr lvl="1"/>
            <a:r>
              <a:rPr lang="en-AU" err="1"/>
              <a:t>url</a:t>
            </a:r>
            <a:r>
              <a:rPr lang="en-AU"/>
              <a:t>, identifier, version, name, title, status, experimental, date, publisher, contact, description, </a:t>
            </a:r>
            <a:r>
              <a:rPr lang="en-AU" err="1"/>
              <a:t>useContext</a:t>
            </a:r>
            <a:r>
              <a:rPr lang="en-AU"/>
              <a:t>, jurisdiction, immutable, purpose, copyright, extensible</a:t>
            </a:r>
          </a:p>
          <a:p>
            <a:r>
              <a:rPr lang="en-AU"/>
              <a:t>Logical definition (.compose):</a:t>
            </a:r>
          </a:p>
          <a:p>
            <a:pPr lvl="1"/>
            <a:r>
              <a:rPr lang="en-AU"/>
              <a:t>Other value sets to include </a:t>
            </a:r>
          </a:p>
          <a:p>
            <a:pPr lvl="1"/>
            <a:r>
              <a:rPr lang="en-AU"/>
              <a:t>Codes to include/exclude – by system, list or filter</a:t>
            </a:r>
          </a:p>
          <a:p>
            <a:r>
              <a:rPr lang="en-AU"/>
              <a:t>Expansion (.expansion)</a:t>
            </a:r>
          </a:p>
          <a:p>
            <a:pPr lvl="1"/>
            <a:r>
              <a:rPr lang="en-AU"/>
              <a:t>What’s actually in the value set </a:t>
            </a:r>
            <a:r>
              <a:rPr lang="en-AU" i="1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078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Versions are important to understand and use, when needed</a:t>
            </a:r>
          </a:p>
          <a:p>
            <a:r>
              <a:rPr lang="en-AU"/>
              <a:t>A value set that doesn’t use </a:t>
            </a:r>
            <a:r>
              <a:rPr lang="en-AU" err="1"/>
              <a:t>ValueSet.compose.include.version</a:t>
            </a:r>
            <a:r>
              <a:rPr lang="en-AU"/>
              <a:t> has </a:t>
            </a:r>
            <a:r>
              <a:rPr lang="en-AU" b="1"/>
              <a:t>unknown content, </a:t>
            </a:r>
            <a:r>
              <a:rPr lang="en-AU"/>
              <a:t>even if it lists the codes explicitly</a:t>
            </a:r>
          </a:p>
          <a:p>
            <a:r>
              <a:rPr lang="en-AU"/>
              <a:t>If you don’t decide on a version, the decision and the results are delegated to run time</a:t>
            </a:r>
          </a:p>
          <a:p>
            <a:r>
              <a:rPr lang="en-AU"/>
              <a:t>But, this is a very common thing to do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F813D6-9CC8-C64D-A68A-6EB40F56F1F7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520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Name the code system (‘system’, with optional ‘version’)</a:t>
            </a:r>
          </a:p>
          <a:p>
            <a:r>
              <a:rPr lang="en-AU"/>
              <a:t>If just a ‘system’, then all codes are included</a:t>
            </a:r>
          </a:p>
          <a:p>
            <a:r>
              <a:rPr lang="en-AU"/>
              <a:t>List codes</a:t>
            </a:r>
          </a:p>
          <a:p>
            <a:pPr lvl="1"/>
            <a:r>
              <a:rPr lang="en-AU"/>
              <a:t>Can provide alternate descriptions</a:t>
            </a:r>
          </a:p>
          <a:p>
            <a:r>
              <a:rPr lang="en-AU"/>
              <a:t>Select codes by property (‘filter’) </a:t>
            </a:r>
          </a:p>
          <a:p>
            <a:pPr lvl="1"/>
            <a:r>
              <a:rPr lang="en-AU"/>
              <a:t>Property Name – defined by the code system</a:t>
            </a:r>
          </a:p>
          <a:p>
            <a:pPr lvl="1"/>
            <a:r>
              <a:rPr lang="en-AU"/>
              <a:t>Operation – ‘=’, ‘is-a’, ‘in’, ‘regex’, etc.</a:t>
            </a:r>
          </a:p>
          <a:p>
            <a:pPr lvl="1"/>
            <a:r>
              <a:rPr lang="en-AU"/>
              <a:t>Value – the value of the property</a:t>
            </a:r>
          </a:p>
          <a:p>
            <a:pPr lvl="1"/>
            <a:r>
              <a:rPr lang="en-AU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249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0" y="1628800"/>
            <a:ext cx="8710182" cy="48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4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628800"/>
            <a:ext cx="5688632" cy="49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8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4991-CD22-7347-B3B8-BD1BE924D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0E9C50-A1A6-EE40-95FB-EC63606CADC6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413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820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272568" cy="1888232"/>
          </a:xfrm>
        </p:spPr>
        <p:txBody>
          <a:bodyPr/>
          <a:lstStyle/>
          <a:p>
            <a:r>
              <a:rPr lang="en-AU" dirty="0"/>
              <a:t>A list of mappings between concepts from two different value sets (normally from different code systems or models) (</a:t>
            </a:r>
            <a:r>
              <a:rPr lang="en-AU" dirty="0">
                <a:hlinkClick r:id="rId2" action="ppaction://hlinksldjump"/>
              </a:rPr>
              <a:t>UML</a:t>
            </a:r>
            <a:r>
              <a:rPr lang="en-AU" dirty="0"/>
              <a:t>)</a:t>
            </a:r>
          </a:p>
          <a:p>
            <a:r>
              <a:rPr lang="en-AU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3661435"/>
            <a:ext cx="9372600" cy="2781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749627" y="3389183"/>
            <a:ext cx="792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mapping between the FHIR and HL7 v3 </a:t>
            </a:r>
            <a:r>
              <a:rPr lang="en-US" sz="1400" dirty="0" err="1"/>
              <a:t>AddressUse</a:t>
            </a:r>
            <a:r>
              <a:rPr lang="en-US" sz="140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759895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70" y="3377841"/>
            <a:ext cx="8039100" cy="3111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8400-B893-CC40-A3B4-DFF5AEA9FDE9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512064" y="1828800"/>
            <a:ext cx="11272568" cy="18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Identifies the existence of a code or identifier system</a:t>
            </a:r>
            <a:endParaRPr lang="en-CA" sz="2800" dirty="0"/>
          </a:p>
          <a:p>
            <a:r>
              <a:rPr lang="en-GB" dirty="0"/>
              <a:t>Typically defined by 3rd parties (other than the code or identifier system "owner”)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579320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Allows a terminology service client to configure the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behavior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of the terminology server in regard to: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builds value set expansions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validates codes in relation to the value set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Additional details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Removed in R4!</a:t>
            </a:r>
          </a:p>
          <a:p>
            <a:pPr lvl="1"/>
            <a:r>
              <a:rPr lang="en-GB" dirty="0"/>
              <a:t>All equivalent functionality is now incorporated into $expand operation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482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 (</a:t>
            </a:r>
            <a:r>
              <a:rPr lang="en-US" dirty="0">
                <a:hlinkClick r:id="rId2" action="ppaction://hlinksldjump"/>
              </a:rPr>
              <a:t>UML</a:t>
            </a:r>
            <a:r>
              <a:rPr lang="en-US" dirty="0"/>
              <a:t>)</a:t>
            </a:r>
            <a:endParaRPr lang="en-GB" dirty="0"/>
          </a:p>
          <a:p>
            <a:r>
              <a:rPr lang="en-GB" dirty="0"/>
              <a:t>Added in R4 Draft for comment ballot (3.2.0) (Dec. 2017)</a:t>
            </a:r>
          </a:p>
          <a:p>
            <a:pPr lvl="1"/>
            <a:r>
              <a:rPr lang="en-GB" dirty="0"/>
              <a:t>Draft level (FMM 0)</a:t>
            </a:r>
          </a:p>
          <a:p>
            <a:r>
              <a:rPr lang="en-US" dirty="0"/>
              <a:t>Analogous to and supplements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>
                <a:solidFill>
                  <a:srgbClr val="FF0000"/>
                </a:solidFill>
              </a:rPr>
              <a:t>New in R4: </a:t>
            </a:r>
            <a:r>
              <a:rPr lang="en-US" dirty="0"/>
              <a:t>Return server terminology capabilities</a:t>
            </a:r>
            <a:br>
              <a:rPr lang="en-US" dirty="0"/>
            </a:br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0546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4124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66181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CFF-EB98-2F4E-B146-328295AAA442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947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endParaRPr lang="en-CA" dirty="0"/>
          </a:p>
          <a:p>
            <a:pPr lvl="2"/>
            <a:r>
              <a:rPr lang="en-CA" dirty="0">
                <a:hlinkClick r:id="rId2"/>
              </a:rPr>
              <a:t>http://fhirtest.uhn.ca/baseDstu3/Condition?code=http://snomed.info/sct|38341003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961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276632" cy="4624536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</a:p>
          <a:p>
            <a:pPr lvl="2"/>
            <a:r>
              <a:rPr lang="en-CA" dirty="0">
                <a:hlinkClick r:id="rId2"/>
              </a:rPr>
              <a:t>http://fhirtest.uhn.ca/baseDstu3/Observation?code=http://snomed.info/sct|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http://fhirtest.uhn.ca/baseDstu3/AllergyIntolerance?code=|allergyName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447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276632" cy="4624536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No system property exists, any code: |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http://fhirtest.uhn.ca/baseDstu3/AllergyIntolerance?code=|</a:t>
            </a:r>
            <a:endParaRPr lang="en-CA" dirty="0"/>
          </a:p>
          <a:p>
            <a:pPr lvl="2"/>
            <a:r>
              <a:rPr lang="en-CA" dirty="0"/>
              <a:t>This case is not covered in the FHIR spec, so behavior is unspecified!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14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local code to SNOMED</a:t>
            </a:r>
          </a:p>
          <a:p>
            <a:r>
              <a:rPr lang="en-US" dirty="0"/>
              <a:t>CDA to FHIR – differences in how terminology is used</a:t>
            </a:r>
          </a:p>
          <a:p>
            <a:r>
              <a:rPr lang="en-US" dirty="0"/>
              <a:t>Terminology service REST API</a:t>
            </a:r>
          </a:p>
          <a:p>
            <a:r>
              <a:rPr lang="en-US" dirty="0"/>
              <a:t>Map to standard terminology or develop new terminology, how to publish</a:t>
            </a:r>
          </a:p>
          <a:p>
            <a:r>
              <a:rPr lang="en-US" dirty="0"/>
              <a:t>Which terminologies to choose – SNOMED, LOINC vs ICD</a:t>
            </a:r>
          </a:p>
          <a:p>
            <a:r>
              <a:rPr lang="en-US" dirty="0"/>
              <a:t>Best practices for multi-lingual terminology – same terminology in V3 and FHIR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3905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>
                <a:hlinkClick r:id="rId4"/>
              </a:rPr>
              <a:t>http://fhirtest.uhn.ca/baseDstu3/AllergyIntolerance?code:text=Kiwi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568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>
                <a:hlinkClick r:id="rId2"/>
              </a:rPr>
              <a:t>http://fhirtest.uhn.ca/baseDstu3/Condition?code:in=http://hl7.org/fhir/ValueSet/condition-code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</a:p>
          <a:p>
            <a:pPr lvl="2"/>
            <a:r>
              <a:rPr lang="en-GB" dirty="0">
                <a:hlinkClick r:id="rId4"/>
              </a:rPr>
              <a:t>http://fhirtest.uhn.ca/baseDstu3/Condition?code:not-in=http://hl7.org/fhir/ValueSet/condition-code</a:t>
            </a:r>
            <a:endParaRPr lang="en-CA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516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24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384032" y="580837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1933965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195163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  <a:r>
              <a:rPr lang="en-US" noProof="0"/>
              <a:t>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12048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E7A7-96F9-A946-8453-AE76A0DFD1D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5905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7985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099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420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3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override the core FHIR terminology bindings</a:t>
            </a:r>
          </a:p>
          <a:p>
            <a:r>
              <a:rPr lang="en-US" dirty="0"/>
              <a:t>How do you represent complex SNOMED expressions</a:t>
            </a:r>
          </a:p>
          <a:p>
            <a:r>
              <a:rPr lang="en-US" dirty="0"/>
              <a:t>What about SNOMED CT qualifiers in FHIR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516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$compose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2711624" y="5657905"/>
            <a:ext cx="46085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773936" y="5422392"/>
            <a:ext cx="932688" cy="4754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9606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http://....ValueSet/someId$expand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=[someURL]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426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  <a:p>
            <a:pPr lvl="1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profile: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URI</a:t>
            </a:r>
          </a:p>
          <a:p>
            <a:pPr lvl="2"/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May refer to an 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 resource or other profile mechanism</a:t>
            </a:r>
          </a:p>
          <a:p>
            <a:pPr lvl="2"/>
            <a:r>
              <a:rPr lang="en-CA" dirty="0">
                <a:solidFill>
                  <a:srgbClr val="FF0000"/>
                </a:solidFill>
              </a:rPr>
              <a:t>The ‘profile’ parameter and </a:t>
            </a:r>
            <a:r>
              <a:rPr lang="en-CA" dirty="0" err="1">
                <a:solidFill>
                  <a:srgbClr val="FF0000"/>
                </a:solidFill>
              </a:rPr>
              <a:t>ExpansionProfile</a:t>
            </a:r>
            <a:r>
              <a:rPr lang="en-CA" dirty="0">
                <a:solidFill>
                  <a:srgbClr val="FF0000"/>
                </a:solidFill>
              </a:rPr>
              <a:t> resource were removed in R4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behaviour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729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Extensional value set definition (enumerated list)</a:t>
            </a:r>
          </a:p>
          <a:p>
            <a:pPr lvl="1"/>
            <a:r>
              <a:rPr lang="en-US">
                <a:hlinkClick r:id="rId2"/>
              </a:rPr>
              <a:t>http://fhirtest.uhn.ca/baseDstu3/ValueSet/procedure-category</a:t>
            </a:r>
            <a:endParaRPr lang="en-US"/>
          </a:p>
          <a:p>
            <a:pPr lvl="1"/>
            <a:r>
              <a:rPr lang="en-US">
                <a:hlinkClick r:id="rId3"/>
              </a:rPr>
              <a:t>http://fhirtest.uhn.ca/baseDstu3/ValueSet/procedure-category/$expand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780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770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80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condition-category “problem-list-item”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lvl="2"/>
            <a:r>
              <a:rPr lang="en-US" dirty="0">
                <a:solidFill>
                  <a:srgbClr val="FF0000"/>
                </a:solidFill>
              </a:rPr>
              <a:t>New R4 capability on the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resource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B050"/>
                </a:solidFill>
              </a:rPr>
              <a:t>Note: Easier to view </a:t>
            </a:r>
            <a:r>
              <a:rPr lang="en-US" dirty="0" err="1">
                <a:solidFill>
                  <a:srgbClr val="00B050"/>
                </a:solidFill>
              </a:rPr>
              <a:t>Terminz</a:t>
            </a:r>
            <a:r>
              <a:rPr lang="en-US" dirty="0">
                <a:solidFill>
                  <a:srgbClr val="00B050"/>
                </a:solidFill>
              </a:rPr>
              <a:t> server output in Postman or 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679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792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0776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tx.fhir.org</a:t>
            </a:r>
            <a:r>
              <a:rPr lang="en-US" dirty="0">
                <a:hlinkClick r:id="rId4"/>
              </a:rPr>
              <a:t>/r3/CodeSystem/$lookup?system=http://snomed.info/sct&amp;code=233604007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17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90945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 whether </a:t>
            </a:r>
            <a:r>
              <a:rPr lang="en-US" err="1"/>
              <a:t>codeA</a:t>
            </a:r>
            <a:r>
              <a:rPr lang="en-US"/>
              <a:t> / </a:t>
            </a:r>
            <a:r>
              <a:rPr lang="en-US" err="1"/>
              <a:t>codingA</a:t>
            </a:r>
            <a:r>
              <a:rPr lang="en-US"/>
              <a:t> subsumes (or is subsumed by) </a:t>
            </a:r>
            <a:r>
              <a:rPr lang="en-US" err="1"/>
              <a:t>codeB</a:t>
            </a:r>
            <a:r>
              <a:rPr lang="en-US"/>
              <a:t> / </a:t>
            </a:r>
            <a:r>
              <a:rPr lang="en-US" err="1"/>
              <a:t>codingB</a:t>
            </a:r>
            <a:endParaRPr lang="en-US"/>
          </a:p>
          <a:p>
            <a:pPr lvl="1"/>
            <a:r>
              <a:rPr lang="en-US"/>
              <a:t>Based on the semantics of </a:t>
            </a:r>
            <a:r>
              <a:rPr lang="en-US" err="1"/>
              <a:t>subsumption</a:t>
            </a:r>
            <a:r>
              <a:rPr lang="en-US"/>
              <a:t> in the underlying code system (e.g. SNOMED CT)</a:t>
            </a:r>
            <a:endParaRPr lang="en-CA"/>
          </a:p>
          <a:p>
            <a:r>
              <a:rPr lang="en-CA"/>
              <a:t>Returns one of four possible codes:</a:t>
            </a:r>
          </a:p>
          <a:p>
            <a:pPr lvl="1"/>
            <a:r>
              <a:rPr lang="en-CA"/>
              <a:t>equivalent, subsumes, subsumed-by, and not-subsumed</a:t>
            </a:r>
          </a:p>
          <a:p>
            <a:r>
              <a:rPr lang="en-CA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001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http://tx.fhir.org/r3/CodeSystem/$subsumes?system=http://snomed.info/sct&amp;codeB=3738000&amp;codeA=235856003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065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267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72721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http://its.patientsfirst.org.nz/RestService.svc/Terminz/ConceptMap?source=http://hl7.org/fhir/ValueSet/address-use&amp;target=http://hl7.org/fhir/ValueSet/v3-AddressUse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955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Paging</a:t>
            </a:r>
          </a:p>
          <a:p>
            <a:pPr lvl="1"/>
            <a:r>
              <a:rPr lang="en-GB"/>
              <a:t>Search results can be paged</a:t>
            </a:r>
          </a:p>
          <a:p>
            <a:pPr lvl="2"/>
            <a:r>
              <a:rPr lang="en-GB"/>
              <a:t>http://hl7.org/</a:t>
            </a:r>
            <a:r>
              <a:rPr lang="en-GB" err="1"/>
              <a:t>fhir</a:t>
            </a:r>
            <a:r>
              <a:rPr lang="en-GB"/>
              <a:t>/</a:t>
            </a:r>
            <a:r>
              <a:rPr lang="en-GB" err="1"/>
              <a:t>search.html</a:t>
            </a:r>
            <a:r>
              <a:rPr lang="en-GB"/>
              <a:t>, see the _count parameter</a:t>
            </a:r>
          </a:p>
          <a:p>
            <a:pPr lvl="1"/>
            <a:r>
              <a:rPr lang="en-GB"/>
              <a:t>$expand results have a separate paging mechanism (count, offset)</a:t>
            </a:r>
          </a:p>
          <a:p>
            <a:r>
              <a:rPr lang="en-GB"/>
              <a:t>May improve performance by requesting specific elements</a:t>
            </a:r>
          </a:p>
          <a:p>
            <a:pPr lvl="1"/>
            <a:r>
              <a:rPr lang="en-GB"/>
              <a:t>‘</a:t>
            </a:r>
            <a:r>
              <a:rPr lang="en-GB" err="1"/>
              <a:t>includeDefinition</a:t>
            </a:r>
            <a:r>
              <a:rPr lang="en-GB"/>
              <a:t>’ or ‘</a:t>
            </a:r>
            <a:r>
              <a:rPr lang="en-GB" err="1"/>
              <a:t>includeDesignations</a:t>
            </a:r>
            <a:r>
              <a:rPr lang="en-GB"/>
              <a:t>’ on $expand</a:t>
            </a:r>
          </a:p>
          <a:p>
            <a:pPr lvl="1"/>
            <a:r>
              <a:rPr lang="en-GB"/>
              <a:t>‘property’ to specify which properties to return on $lookup</a:t>
            </a:r>
          </a:p>
          <a:p>
            <a:pPr lvl="1"/>
            <a:r>
              <a:rPr lang="en-GB"/>
              <a:t>‘_elements’ to request specific elements to be returned on search/read operation results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7057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Batch Processing</a:t>
            </a:r>
          </a:p>
          <a:p>
            <a:pPr lvl="1"/>
            <a:r>
              <a:rPr lang="en-GB"/>
              <a:t>Many terminology operations are small</a:t>
            </a:r>
          </a:p>
          <a:p>
            <a:pPr lvl="1"/>
            <a:r>
              <a:rPr lang="en-GB"/>
              <a:t>It maybe more efficient to send them as a batch and deal with the result when it comes back</a:t>
            </a:r>
          </a:p>
          <a:p>
            <a:pPr lvl="2"/>
            <a:r>
              <a:rPr lang="en-GB">
                <a:hlinkClick r:id="rId2"/>
              </a:rPr>
              <a:t>http://hl7.org/fhir/http.html#transaction</a:t>
            </a:r>
            <a:endParaRPr lang="en-GB"/>
          </a:p>
          <a:p>
            <a:r>
              <a:rPr lang="en-GB"/>
              <a:t>Manage content types (Content-Type, Accept, _format)</a:t>
            </a:r>
          </a:p>
          <a:p>
            <a:pPr lvl="1"/>
            <a:r>
              <a:rPr lang="en-GB"/>
              <a:t>JSON or XML</a:t>
            </a:r>
          </a:p>
          <a:p>
            <a:r>
              <a:rPr lang="en-GB"/>
              <a:t>Accept-Encoding: </a:t>
            </a:r>
            <a:r>
              <a:rPr lang="en-GB" err="1"/>
              <a:t>gzip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5811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09B7F-28A7-A54C-AD29-B31B7D669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BCB4DC-2F12-A34C-A873-FDD32F25B375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40746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0285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20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306457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Analyzing</a:t>
            </a:r>
            <a:r>
              <a:rPr lang="en-GB"/>
              <a:t> or validating coded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Use $validate-code to check whether the codes are valid in your context, and whether the display text is correct</a:t>
            </a:r>
          </a:p>
          <a:p>
            <a:pPr lvl="1"/>
            <a:r>
              <a:rPr lang="en-GB"/>
              <a:t>Clinical systems often allow users to change the display term</a:t>
            </a:r>
          </a:p>
          <a:p>
            <a:r>
              <a:rPr lang="en-GB"/>
              <a:t>Use $translate to map local or non-standard coded data to the standard code systems / value sets for analysis</a:t>
            </a:r>
          </a:p>
          <a:p>
            <a:r>
              <a:rPr lang="en-GB"/>
              <a:t>You may want to use an inline </a:t>
            </a:r>
            <a:r>
              <a:rPr lang="en-GB" err="1"/>
              <a:t>ValueSet</a:t>
            </a:r>
            <a:r>
              <a:rPr lang="en-GB"/>
              <a:t> with $subsumes or $validate-code (or $closure) for categorizing data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7110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Review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3222784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  <a:r>
              <a:rPr lang="en-US" noProof="0"/>
              <a:t>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38046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494A4-261C-F142-B6A6-EE40AE99A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A64908-3E27-B748-8DF1-374D27D4CDA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2340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http://fhirtest.uhn.ca/baseDstu3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http://fhirtest.uhn.ca/baseR4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5"/>
              </a:rPr>
              <a:t>http://its.patientsfirst.org.nz/RestService.svc/Terminz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576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0988600" cy="4624536"/>
          </a:xfrm>
        </p:spPr>
        <p:txBody>
          <a:bodyPr/>
          <a:lstStyle/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2"/>
              </a:rPr>
              <a:t>http://ontoserver.csiro.au/stu3-latest</a:t>
            </a:r>
            <a:endParaRPr lang="en-US" dirty="0"/>
          </a:p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3"/>
              </a:rPr>
              <a:t>https://cts.nlm.nih.gov/fhir/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3736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clinFHIR</a:t>
            </a:r>
            <a:r>
              <a:rPr lang="en-US"/>
              <a:t> (David Hay)</a:t>
            </a:r>
          </a:p>
          <a:p>
            <a:pPr lvl="1"/>
            <a:r>
              <a:rPr lang="en-US" err="1"/>
              <a:t>CodeSystem</a:t>
            </a:r>
            <a:r>
              <a:rPr lang="en-US"/>
              <a:t> builder</a:t>
            </a:r>
          </a:p>
          <a:p>
            <a:pPr lvl="2"/>
            <a:r>
              <a:rPr lang="en-US">
                <a:hlinkClick r:id="rId2"/>
              </a:rPr>
              <a:t>http://clinfhir.com/codeSystem.html</a:t>
            </a:r>
            <a:endParaRPr lang="en-US"/>
          </a:p>
          <a:p>
            <a:pPr lvl="1"/>
            <a:r>
              <a:rPr lang="en-US" err="1"/>
              <a:t>ValueSet</a:t>
            </a:r>
            <a:r>
              <a:rPr lang="en-US"/>
              <a:t> explorer</a:t>
            </a:r>
          </a:p>
          <a:p>
            <a:pPr lvl="2"/>
            <a:r>
              <a:rPr lang="en-US">
                <a:hlinkClick r:id="rId3"/>
              </a:rPr>
              <a:t>http://clinfhir.com/valuesetCreator.html</a:t>
            </a:r>
            <a:endParaRPr lang="en-US"/>
          </a:p>
          <a:p>
            <a:pPr lvl="1"/>
            <a:r>
              <a:rPr lang="en-US"/>
              <a:t>Query Tool</a:t>
            </a:r>
          </a:p>
          <a:p>
            <a:pPr lvl="2"/>
            <a:r>
              <a:rPr lang="en-US">
                <a:hlinkClick r:id="rId4"/>
              </a:rPr>
              <a:t>http://clinfhir.com/query.html</a:t>
            </a:r>
            <a:endParaRPr lang="en-US"/>
          </a:p>
          <a:p>
            <a:r>
              <a:rPr lang="en-US"/>
              <a:t>Postman</a:t>
            </a:r>
          </a:p>
          <a:p>
            <a:pPr lvl="1"/>
            <a:r>
              <a:rPr lang="en-US">
                <a:hlinkClick r:id="rId5"/>
              </a:rPr>
              <a:t>https://www.getpostman.com/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600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11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br>
              <a:rPr lang="en-AU" sz="3000" dirty="0"/>
            </a:br>
            <a:endParaRPr lang="en-AU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If you would like to be </a:t>
            </a:r>
            <a:r>
              <a:rPr lang="en-AU" sz="2800"/>
              <a:t>notified and receive </a:t>
            </a:r>
            <a:r>
              <a:rPr lang="en-AU" sz="2800" dirty="0"/>
              <a:t>updates to the presentation, send </a:t>
            </a:r>
            <a:r>
              <a:rPr lang="en-AU" sz="2800"/>
              <a:t>me your </a:t>
            </a:r>
            <a:r>
              <a:rPr lang="en-AU" sz="2800" dirty="0"/>
              <a:t>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28374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33874</TotalTime>
  <Words>5823</Words>
  <Application>Microsoft Macintosh PowerPoint</Application>
  <PresentationFormat>Widescreen</PresentationFormat>
  <Paragraphs>746</Paragraphs>
  <Slides>112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Calibri</vt:lpstr>
      <vt:lpstr>Times New Roman</vt:lpstr>
      <vt:lpstr>Verdana</vt:lpstr>
      <vt:lpstr>Wingdings</vt:lpstr>
      <vt:lpstr>Refined</vt:lpstr>
      <vt:lpstr>Understanding and Using Terminology in HL7 FHIR</vt:lpstr>
      <vt:lpstr>This presentation</vt:lpstr>
      <vt:lpstr>Who am I?</vt:lpstr>
      <vt:lpstr>Who Are You?</vt:lpstr>
      <vt:lpstr>Who Are You?</vt:lpstr>
      <vt:lpstr>What Are Your Questions?</vt:lpstr>
      <vt:lpstr>What Are Your Questions?</vt:lpstr>
      <vt:lpstr>Tutorial Learning Objectives</vt:lpstr>
      <vt:lpstr>Tutorial Learning Objectives (cont.)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OID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Take Home Points: Code System vs. Value Set</vt:lpstr>
      <vt:lpstr>CODE SYSTEM resource</vt:lpstr>
      <vt:lpstr>CodeSystem</vt:lpstr>
      <vt:lpstr>CodeSystem</vt:lpstr>
      <vt:lpstr>CodeSystem UML</vt:lpstr>
      <vt:lpstr>Code system definition example</vt:lpstr>
      <vt:lpstr>Value Set Resource</vt:lpstr>
      <vt:lpstr>ValueSet</vt:lpstr>
      <vt:lpstr>ValueSet</vt:lpstr>
      <vt:lpstr>ValueSet UML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NamingSystem</vt:lpstr>
      <vt:lpstr>ExpansionProfile</vt:lpstr>
      <vt:lpstr>TerminologyCapabilities</vt:lpstr>
      <vt:lpstr>Review Learning Objectives</vt:lpstr>
      <vt:lpstr>Review Learning Objectives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Search parameters</vt:lpstr>
      <vt:lpstr>Review Learning Objectives</vt:lpstr>
      <vt:lpstr>Review Learning Objectives (cont.)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Review Learning Objectives</vt:lpstr>
      <vt:lpstr>Review Learning Objectives (cont.)</vt:lpstr>
      <vt:lpstr>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$compose</vt:lpstr>
      <vt:lpstr>Closure – why do we need it?</vt:lpstr>
      <vt:lpstr>Closure – the problem and the FHIR approach</vt:lpstr>
      <vt:lpstr>$closure</vt:lpstr>
      <vt:lpstr>ExpansionProfile resource details</vt:lpstr>
      <vt:lpstr>ExpansionProfile UML</vt:lpstr>
      <vt:lpstr>ConceptMap UML</vt:lpstr>
      <vt:lpstr>TerminologyCapabilities UML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Using Terminology in HL7 FHIR</dc:title>
  <dc:subject/>
  <dc:creator/>
  <cp:keywords/>
  <dc:description/>
  <cp:lastModifiedBy>Rob Hausam</cp:lastModifiedBy>
  <cp:revision>836</cp:revision>
  <dcterms:created xsi:type="dcterms:W3CDTF">2012-12-03T20:41:34Z</dcterms:created>
  <dcterms:modified xsi:type="dcterms:W3CDTF">2018-10-04T10:15:17Z</dcterms:modified>
  <cp:category/>
</cp:coreProperties>
</file>